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9a39ab19b_0_1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9a39ab19b_0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9a39ab19b_0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9a39ab19b_0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9a39ab19b_0_1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9a39ab19b_0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9a39ab19b_0_1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9a39ab19b_0_1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122850" y="77150"/>
            <a:ext cx="5998800" cy="102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C2100"/>
                </a:solidFill>
                <a:latin typeface="Roboto"/>
                <a:ea typeface="Roboto"/>
                <a:cs typeface="Roboto"/>
                <a:sym typeface="Roboto"/>
              </a:rPr>
              <a:t>Connecticut Historical Society</a:t>
            </a:r>
            <a:endParaRPr sz="3000">
              <a:solidFill>
                <a:srgbClr val="CC21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Digital Universal Access Project (DUAP)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4939500" y="805608"/>
            <a:ext cx="3954600" cy="3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No federated search or consistency of presentation.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No alignment of metadata or presentation across platforms.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No access profiles so different types of users have an experience tailored to their role.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Uncaptured or inaccessible resources.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No way for outside projects to connect to CTHS resources.</a:t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286625" y="1335399"/>
            <a:ext cx="1123800" cy="112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CC2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2100"/>
                </a:solidFill>
                <a:latin typeface="Roboto"/>
                <a:ea typeface="Roboto"/>
                <a:cs typeface="Roboto"/>
                <a:sym typeface="Roboto"/>
              </a:rPr>
              <a:t>TMS</a:t>
            </a:r>
            <a:endParaRPr b="1">
              <a:solidFill>
                <a:srgbClr val="CC21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286625" y="2612807"/>
            <a:ext cx="1123800" cy="112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CC2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2100"/>
                </a:solidFill>
                <a:latin typeface="Roboto"/>
                <a:ea typeface="Roboto"/>
                <a:cs typeface="Roboto"/>
                <a:sym typeface="Roboto"/>
              </a:rPr>
              <a:t>Koha</a:t>
            </a:r>
            <a:endParaRPr b="1">
              <a:solidFill>
                <a:srgbClr val="CC21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903050" y="1378788"/>
            <a:ext cx="1123800" cy="10686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eMuseum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903050" y="2640400"/>
            <a:ext cx="1168800" cy="10686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HistoryCat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903050" y="117175"/>
            <a:ext cx="1068600" cy="10686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CTHS Website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86625" y="113190"/>
            <a:ext cx="1123800" cy="1068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CC2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2100"/>
                </a:solidFill>
                <a:latin typeface="Roboto"/>
                <a:ea typeface="Roboto"/>
                <a:cs typeface="Roboto"/>
                <a:sym typeface="Roboto"/>
              </a:rPr>
              <a:t>Finding Aids</a:t>
            </a:r>
            <a:endParaRPr b="1">
              <a:solidFill>
                <a:srgbClr val="CC21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672075" y="545192"/>
            <a:ext cx="1068600" cy="20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1574650" y="1795000"/>
            <a:ext cx="1068600" cy="20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1622438" y="3072400"/>
            <a:ext cx="1068600" cy="20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286625" y="3890215"/>
            <a:ext cx="1123800" cy="1123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CC2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2100"/>
                </a:solidFill>
                <a:latin typeface="Roboto"/>
                <a:ea typeface="Roboto"/>
                <a:cs typeface="Roboto"/>
                <a:sym typeface="Roboto"/>
              </a:rPr>
              <a:t>Legacy Data</a:t>
            </a:r>
            <a:endParaRPr b="1">
              <a:solidFill>
                <a:srgbClr val="CC21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938925" y="-6275"/>
            <a:ext cx="39453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rPr>
              <a:t>DUAP Addresses . . . Information in Isolation!</a:t>
            </a:r>
            <a:endParaRPr sz="2400">
              <a:solidFill>
                <a:schemeClr val="l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4453085" y="1528643"/>
            <a:ext cx="2500200" cy="2173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CTDA / Islandora</a:t>
            </a:r>
            <a:br>
              <a:rPr lang="en"/>
            </a:br>
            <a:r>
              <a:rPr lang="en">
                <a:solidFill>
                  <a:srgbClr val="CC2100"/>
                </a:solidFill>
                <a:latin typeface="Roboto"/>
                <a:ea typeface="Roboto"/>
                <a:cs typeface="Roboto"/>
                <a:sym typeface="Roboto"/>
              </a:rPr>
              <a:t>Connecticut Historical Society</a:t>
            </a:r>
            <a:r>
              <a:rPr lang="en">
                <a:solidFill>
                  <a:srgbClr val="CC2100"/>
                </a:solidFill>
                <a:latin typeface="Roboto"/>
                <a:ea typeface="Roboto"/>
                <a:cs typeface="Roboto"/>
                <a:sym typeface="Roboto"/>
              </a:rPr>
              <a:t> Multisite</a:t>
            </a:r>
            <a:endParaRPr>
              <a:solidFill>
                <a:srgbClr val="CC21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892244" y="108450"/>
            <a:ext cx="2849903" cy="1420193"/>
            <a:chOff x="3892244" y="108450"/>
            <a:chExt cx="2849903" cy="1420193"/>
          </a:xfrm>
        </p:grpSpPr>
        <p:sp>
          <p:nvSpPr>
            <p:cNvPr id="86" name="Google Shape;86;p15"/>
            <p:cNvSpPr/>
            <p:nvPr/>
          </p:nvSpPr>
          <p:spPr>
            <a:xfrm>
              <a:off x="5620555" y="108450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UCONN IT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3892244" y="108450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dgi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88" name="Google Shape;88;p15"/>
            <p:cNvCxnSpPr>
              <a:stCxn id="84" idx="0"/>
              <a:endCxn id="86" idx="1"/>
            </p:cNvCxnSpPr>
            <p:nvPr/>
          </p:nvCxnSpPr>
          <p:spPr>
            <a:xfrm flipH="1" rot="5400000">
              <a:off x="5107985" y="933443"/>
              <a:ext cx="1107900" cy="82500"/>
            </a:xfrm>
            <a:prstGeom prst="curvedConnector4">
              <a:avLst>
                <a:gd fmla="val 35911" name="adj1"/>
                <a:gd fmla="val 33621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89" name="Google Shape;89;p15"/>
            <p:cNvCxnSpPr>
              <a:endCxn id="84" idx="0"/>
            </p:cNvCxnSpPr>
            <p:nvPr/>
          </p:nvCxnSpPr>
          <p:spPr>
            <a:xfrm>
              <a:off x="4453085" y="736343"/>
              <a:ext cx="1250100" cy="792300"/>
            </a:xfrm>
            <a:prstGeom prst="curvedConnector2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90" name="Google Shape;90;p15"/>
            <p:cNvSpPr txBox="1"/>
            <p:nvPr/>
          </p:nvSpPr>
          <p:spPr>
            <a:xfrm>
              <a:off x="5571848" y="762558"/>
              <a:ext cx="1170300" cy="2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Requests, responses.</a:t>
              </a: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4614370" y="848200"/>
              <a:ext cx="1170300" cy="2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Software deployments</a:t>
              </a:r>
              <a:endParaRPr sz="800">
                <a:solidFill>
                  <a:schemeClr val="lt2"/>
                </a:solidFill>
              </a:endParaRPr>
            </a:p>
          </p:txBody>
        </p:sp>
      </p:grpSp>
      <p:grpSp>
        <p:nvGrpSpPr>
          <p:cNvPr id="92" name="Google Shape;92;p15"/>
          <p:cNvGrpSpPr/>
          <p:nvPr/>
        </p:nvGrpSpPr>
        <p:grpSpPr>
          <a:xfrm>
            <a:off x="6587155" y="3383499"/>
            <a:ext cx="2502150" cy="1659000"/>
            <a:chOff x="6587155" y="3383499"/>
            <a:chExt cx="2502150" cy="1659000"/>
          </a:xfrm>
        </p:grpSpPr>
        <p:sp>
          <p:nvSpPr>
            <p:cNvPr id="93" name="Google Shape;93;p15"/>
            <p:cNvSpPr/>
            <p:nvPr/>
          </p:nvSpPr>
          <p:spPr>
            <a:xfrm>
              <a:off x="8007205" y="4418199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E6B8A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CTDA Participants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94" name="Google Shape;94;p15"/>
            <p:cNvCxnSpPr>
              <a:stCxn id="93" idx="0"/>
              <a:endCxn id="84" idx="5"/>
            </p:cNvCxnSpPr>
            <p:nvPr/>
          </p:nvCxnSpPr>
          <p:spPr>
            <a:xfrm flipH="1" rot="5400000">
              <a:off x="7050355" y="2920299"/>
              <a:ext cx="1034700" cy="1961100"/>
            </a:xfrm>
            <a:prstGeom prst="curvedConnector3">
              <a:avLst>
                <a:gd fmla="val 3462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95" name="Google Shape;95;p15"/>
            <p:cNvSpPr txBox="1"/>
            <p:nvPr/>
          </p:nvSpPr>
          <p:spPr>
            <a:xfrm>
              <a:off x="7047150" y="3968461"/>
              <a:ext cx="776700" cy="3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Queries, responses, linking</a:t>
              </a:r>
              <a:endParaRPr sz="800">
                <a:solidFill>
                  <a:schemeClr val="lt2"/>
                </a:solidFill>
              </a:endParaRPr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6920558" y="172508"/>
            <a:ext cx="2168747" cy="3659213"/>
            <a:chOff x="6920558" y="172508"/>
            <a:chExt cx="2168747" cy="3659213"/>
          </a:xfrm>
        </p:grpSpPr>
        <p:sp>
          <p:nvSpPr>
            <p:cNvPr id="97" name="Google Shape;97;p15"/>
            <p:cNvSpPr/>
            <p:nvPr/>
          </p:nvSpPr>
          <p:spPr>
            <a:xfrm>
              <a:off x="7945992" y="1162787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DPLA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945992" y="2217124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WorldCat Gateway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8007205" y="3207422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Google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SEO / Analytics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0" name="Google Shape;100;p15"/>
            <p:cNvCxnSpPr>
              <a:stCxn id="84" idx="6"/>
              <a:endCxn id="97" idx="1"/>
            </p:cNvCxnSpPr>
            <p:nvPr/>
          </p:nvCxnSpPr>
          <p:spPr>
            <a:xfrm flipH="1" rot="10800000">
              <a:off x="6953285" y="1474943"/>
              <a:ext cx="992700" cy="1140300"/>
            </a:xfrm>
            <a:prstGeom prst="curvedConnector3">
              <a:avLst>
                <a:gd fmla="val 49995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1" name="Google Shape;101;p15"/>
            <p:cNvCxnSpPr>
              <a:stCxn id="84" idx="6"/>
              <a:endCxn id="98" idx="1"/>
            </p:cNvCxnSpPr>
            <p:nvPr/>
          </p:nvCxnSpPr>
          <p:spPr>
            <a:xfrm flipH="1" rot="10800000">
              <a:off x="6953285" y="2529143"/>
              <a:ext cx="992700" cy="86100"/>
            </a:xfrm>
            <a:prstGeom prst="curvedConnector3">
              <a:avLst>
                <a:gd fmla="val 49995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02" name="Google Shape;102;p15"/>
            <p:cNvCxnSpPr>
              <a:stCxn id="84" idx="6"/>
              <a:endCxn id="99" idx="1"/>
            </p:cNvCxnSpPr>
            <p:nvPr/>
          </p:nvCxnSpPr>
          <p:spPr>
            <a:xfrm>
              <a:off x="6953285" y="2615243"/>
              <a:ext cx="1053900" cy="904200"/>
            </a:xfrm>
            <a:prstGeom prst="curvedConnector3">
              <a:avLst>
                <a:gd fmla="val 49996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03" name="Google Shape;103;p15"/>
            <p:cNvSpPr txBox="1"/>
            <p:nvPr/>
          </p:nvSpPr>
          <p:spPr>
            <a:xfrm>
              <a:off x="7470075" y="1818069"/>
              <a:ext cx="776700" cy="3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OAI-PMH Harvesters</a:t>
              </a: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6920558" y="2941132"/>
              <a:ext cx="776700" cy="3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Analytics data, indexing</a:t>
              </a: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7945992" y="172508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D0E0E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Social Media Outlets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6" name="Google Shape;106;p15"/>
            <p:cNvCxnSpPr>
              <a:stCxn id="84" idx="6"/>
              <a:endCxn id="105" idx="1"/>
            </p:cNvCxnSpPr>
            <p:nvPr/>
          </p:nvCxnSpPr>
          <p:spPr>
            <a:xfrm flipH="1" rot="10800000">
              <a:off x="6953285" y="484643"/>
              <a:ext cx="992700" cy="2130600"/>
            </a:xfrm>
            <a:prstGeom prst="curvedConnector3">
              <a:avLst>
                <a:gd fmla="val 49995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07" name="Google Shape;107;p15"/>
            <p:cNvSpPr txBox="1"/>
            <p:nvPr/>
          </p:nvSpPr>
          <p:spPr>
            <a:xfrm>
              <a:off x="6989214" y="1016477"/>
              <a:ext cx="590100" cy="2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Shares</a:t>
              </a:r>
              <a:endParaRPr sz="800">
                <a:solidFill>
                  <a:schemeClr val="lt2"/>
                </a:solidFill>
              </a:endParaRPr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1923241" y="108450"/>
            <a:ext cx="2896050" cy="2759206"/>
            <a:chOff x="1923241" y="108450"/>
            <a:chExt cx="2896050" cy="2759206"/>
          </a:xfrm>
        </p:grpSpPr>
        <p:sp>
          <p:nvSpPr>
            <p:cNvPr id="109" name="Google Shape;109;p15"/>
            <p:cNvSpPr/>
            <p:nvPr/>
          </p:nvSpPr>
          <p:spPr>
            <a:xfrm>
              <a:off x="1923241" y="108450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B6D7A8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TMS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923241" y="1185887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B6D7A8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Koha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1" name="Google Shape;111;p15"/>
            <p:cNvCxnSpPr>
              <a:stCxn id="109" idx="2"/>
              <a:endCxn id="84" idx="1"/>
            </p:cNvCxnSpPr>
            <p:nvPr/>
          </p:nvCxnSpPr>
          <p:spPr>
            <a:xfrm flipH="1" rot="-5400000">
              <a:off x="3084691" y="112350"/>
              <a:ext cx="1114200" cy="2355000"/>
            </a:xfrm>
            <a:prstGeom prst="curvedConnector3">
              <a:avLst>
                <a:gd fmla="val 35717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12" name="Google Shape;112;p15"/>
            <p:cNvCxnSpPr>
              <a:stCxn id="110" idx="3"/>
              <a:endCxn id="84" idx="1"/>
            </p:cNvCxnSpPr>
            <p:nvPr/>
          </p:nvCxnSpPr>
          <p:spPr>
            <a:xfrm>
              <a:off x="3005341" y="1498037"/>
              <a:ext cx="1813800" cy="348900"/>
            </a:xfrm>
            <a:prstGeom prst="curvedConnector2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13" name="Google Shape;113;p15"/>
            <p:cNvSpPr txBox="1"/>
            <p:nvPr/>
          </p:nvSpPr>
          <p:spPr>
            <a:xfrm>
              <a:off x="3230649" y="1098191"/>
              <a:ext cx="1170300" cy="452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Assets and metadata: objects, bib records, constituents</a:t>
              </a: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923241" y="2243356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B6D7A8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Legacy Datasets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5" name="Google Shape;115;p15"/>
            <p:cNvCxnSpPr>
              <a:stCxn id="114" idx="3"/>
              <a:endCxn id="84" idx="2"/>
            </p:cNvCxnSpPr>
            <p:nvPr/>
          </p:nvCxnSpPr>
          <p:spPr>
            <a:xfrm>
              <a:off x="3005341" y="2555506"/>
              <a:ext cx="1447800" cy="59700"/>
            </a:xfrm>
            <a:prstGeom prst="curvedConnector3">
              <a:avLst>
                <a:gd fmla="val 50001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sp>
          <p:nvSpPr>
            <p:cNvPr id="116" name="Google Shape;116;p15"/>
            <p:cNvSpPr txBox="1"/>
            <p:nvPr/>
          </p:nvSpPr>
          <p:spPr>
            <a:xfrm>
              <a:off x="3110596" y="2119599"/>
              <a:ext cx="1170300" cy="27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Assets and metadata, EAD Finding Aids</a:t>
              </a:r>
              <a:endParaRPr sz="800">
                <a:solidFill>
                  <a:schemeClr val="lt2"/>
                </a:solidFill>
              </a:endParaRPr>
            </a:p>
          </p:txBody>
        </p:sp>
      </p:grpSp>
      <p:grpSp>
        <p:nvGrpSpPr>
          <p:cNvPr id="117" name="Google Shape;117;p15"/>
          <p:cNvGrpSpPr/>
          <p:nvPr/>
        </p:nvGrpSpPr>
        <p:grpSpPr>
          <a:xfrm>
            <a:off x="1923241" y="2615181"/>
            <a:ext cx="4689575" cy="2427338"/>
            <a:chOff x="1923241" y="2615181"/>
            <a:chExt cx="4689575" cy="2427338"/>
          </a:xfrm>
        </p:grpSpPr>
        <p:sp>
          <p:nvSpPr>
            <p:cNvPr id="118" name="Google Shape;118;p15"/>
            <p:cNvSpPr/>
            <p:nvPr/>
          </p:nvSpPr>
          <p:spPr>
            <a:xfrm>
              <a:off x="1923241" y="3320794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F9CB9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Researcher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923241" y="4398231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F9CB9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Content Managers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3690787" y="4418219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F9CB9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Public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530716" y="4418199"/>
              <a:ext cx="1082100" cy="624300"/>
            </a:xfrm>
            <a:prstGeom prst="roundRect">
              <a:avLst>
                <a:gd fmla="val 16667" name="adj"/>
              </a:avLst>
            </a:prstGeom>
            <a:solidFill>
              <a:srgbClr val="F9CB9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Staff / Marketing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22" name="Google Shape;122;p15"/>
            <p:cNvCxnSpPr>
              <a:stCxn id="118" idx="3"/>
            </p:cNvCxnSpPr>
            <p:nvPr/>
          </p:nvCxnSpPr>
          <p:spPr>
            <a:xfrm flipH="1" rot="10800000">
              <a:off x="3005341" y="2622244"/>
              <a:ext cx="1447500" cy="10107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123" name="Google Shape;123;p15"/>
            <p:cNvCxnSpPr>
              <a:stCxn id="120" idx="0"/>
              <a:endCxn id="84" idx="4"/>
            </p:cNvCxnSpPr>
            <p:nvPr/>
          </p:nvCxnSpPr>
          <p:spPr>
            <a:xfrm rot="-5400000">
              <a:off x="4609237" y="3324419"/>
              <a:ext cx="716400" cy="1471200"/>
            </a:xfrm>
            <a:prstGeom prst="curvedConnector3">
              <a:avLst>
                <a:gd fmla="val 50003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124" name="Google Shape;124;p15"/>
            <p:cNvCxnSpPr>
              <a:stCxn id="119" idx="3"/>
              <a:endCxn id="84" idx="2"/>
            </p:cNvCxnSpPr>
            <p:nvPr/>
          </p:nvCxnSpPr>
          <p:spPr>
            <a:xfrm flipH="1" rot="10800000">
              <a:off x="3005341" y="2615181"/>
              <a:ext cx="1447800" cy="2095200"/>
            </a:xfrm>
            <a:prstGeom prst="curvedConnector3">
              <a:avLst>
                <a:gd fmla="val 50001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125" name="Google Shape;125;p15"/>
            <p:cNvCxnSpPr>
              <a:stCxn id="121" idx="0"/>
              <a:endCxn id="84" idx="4"/>
            </p:cNvCxnSpPr>
            <p:nvPr/>
          </p:nvCxnSpPr>
          <p:spPr>
            <a:xfrm flipH="1" rot="5400000">
              <a:off x="5529216" y="3875649"/>
              <a:ext cx="716400" cy="368700"/>
            </a:xfrm>
            <a:prstGeom prst="curvedConnector3">
              <a:avLst>
                <a:gd fmla="val 50001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126" name="Google Shape;126;p15"/>
            <p:cNvSpPr txBox="1"/>
            <p:nvPr/>
          </p:nvSpPr>
          <p:spPr>
            <a:xfrm>
              <a:off x="3297091" y="3640000"/>
              <a:ext cx="670200" cy="60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Ingests, updates, queries, downloads</a:t>
              </a: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4702466" y="3892225"/>
              <a:ext cx="1170300" cy="34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Queries, responses, downloads, requests for access</a:t>
              </a: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2689660" y="2901625"/>
              <a:ext cx="1170300" cy="34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2"/>
                  </a:solidFill>
                </a:rPr>
                <a:t>Queries, responses, downloads, requests for access</a:t>
              </a:r>
              <a:endParaRPr sz="800">
                <a:solidFill>
                  <a:schemeClr val="lt2"/>
                </a:solidFill>
              </a:endParaRPr>
            </a:p>
          </p:txBody>
        </p:sp>
      </p:grpSp>
      <p:sp>
        <p:nvSpPr>
          <p:cNvPr id="129" name="Google Shape;129;p15"/>
          <p:cNvSpPr txBox="1"/>
          <p:nvPr/>
        </p:nvSpPr>
        <p:spPr>
          <a:xfrm>
            <a:off x="97425" y="107150"/>
            <a:ext cx="1734000" cy="49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rPr>
              <a:t>DUAP Leverages the CTDA Infrastructure</a:t>
            </a:r>
            <a:endParaRPr>
              <a:solidFill>
                <a:schemeClr val="accent6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rPr>
              <a:t>Providing federated search, broader access to more resources, richer user experiences, and collaborative capabilities.</a:t>
            </a:r>
            <a:endParaRPr>
              <a:solidFill>
                <a:schemeClr val="l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DUAP Implementation and Outcomes</a:t>
            </a:r>
            <a:endParaRPr/>
          </a:p>
        </p:txBody>
      </p:sp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Implementation Work</a:t>
            </a:r>
            <a:endParaRPr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Human Resources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Digitization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CTDA Multisite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Metadata Profiling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Administrative Metadata Module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Migration Workflows: TMS, Koha, Legacy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Roles based features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EAD Module Upgrade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Presentation features</a:t>
            </a:r>
            <a:endParaRPr/>
          </a:p>
        </p:txBody>
      </p:sp>
      <p:sp>
        <p:nvSpPr>
          <p:cNvPr id="136" name="Google Shape;136;p16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Back to the Community</a:t>
            </a:r>
            <a:endParaRPr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Inbound Channels for Koha and TMS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Update Workflows: MADS, MODS, MARC, CSV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Administrative Metadata Capabilities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EAD Module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Social Media Widget update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/>
              <a:t>Easy click-to-copy link feature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/>
        </p:nvSpPr>
        <p:spPr>
          <a:xfrm>
            <a:off x="710050" y="1529550"/>
            <a:ext cx="25914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 N F O S E T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{www.infoset.io}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089783" y="2336075"/>
            <a:ext cx="54162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Making digital dreams digital reality.</a:t>
            </a:r>
            <a:endParaRPr sz="24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