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14"/>
  </p:notesMasterIdLst>
  <p:sldIdLst>
    <p:sldId id="256" r:id="rId2"/>
    <p:sldId id="258" r:id="rId3"/>
    <p:sldId id="257" r:id="rId4"/>
    <p:sldId id="261" r:id="rId5"/>
    <p:sldId id="268" r:id="rId6"/>
    <p:sldId id="263" r:id="rId7"/>
    <p:sldId id="270" r:id="rId8"/>
    <p:sldId id="265" r:id="rId9"/>
    <p:sldId id="269" r:id="rId10"/>
    <p:sldId id="271" r:id="rId11"/>
    <p:sldId id="266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81E56-AFA8-42CC-B895-7CFC6DB01B5A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588C1-E42D-4AE5-87AE-9A38378D7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88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588C1-E42D-4AE5-87AE-9A38378D78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557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588C1-E42D-4AE5-87AE-9A38378D78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32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Manuscript Content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 a TEI </a:t>
            </a:r>
            <a:r>
              <a:rPr lang="en-US" dirty="0" err="1" smtClean="0"/>
              <a:t>datastream</a:t>
            </a:r>
            <a:r>
              <a:rPr lang="en-US" dirty="0" smtClean="0"/>
              <a:t> that contains Katie’s notes and highlights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Enter Katie’s notes into the description field so they become “searchable” terms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588C1-E42D-4AE5-87AE-9A38378D78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5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OCR performed</a:t>
            </a:r>
          </a:p>
          <a:p>
            <a:r>
              <a:rPr lang="en-US" dirty="0" smtClean="0"/>
              <a:t>Index of articles created and entered in description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588C1-E42D-4AE5-87AE-9A38378D78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732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OCR performed</a:t>
            </a:r>
          </a:p>
          <a:p>
            <a:r>
              <a:rPr lang="en-US" dirty="0" smtClean="0"/>
              <a:t>Index of articles created and entered in description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588C1-E42D-4AE5-87AE-9A38378D78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81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67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0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5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47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03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76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859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25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952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76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84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13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82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7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1AAA7D25-66D6-42F5-9ABD-9758C02F7630}" type="datetimeFigureOut">
              <a:rPr lang="en-US" smtClean="0"/>
              <a:t>6/6/2018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245FB3C0-CF5A-4D3B-9BFB-24743B31C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6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collections.ctdigitalarchive.org/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7621" y="1041400"/>
            <a:ext cx="8825658" cy="267764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Highlights from the Avon Library's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CTDA </a:t>
            </a:r>
            <a:r>
              <a:rPr lang="en-US" sz="3600" dirty="0"/>
              <a:t>projects</a:t>
            </a:r>
            <a:r>
              <a:rPr lang="en-US" sz="2500" dirty="0" smtClean="0"/>
              <a:t/>
            </a:r>
            <a:br>
              <a:rPr lang="en-US" sz="2500" dirty="0" smtClean="0"/>
            </a:br>
            <a:endParaRPr lang="en-US" sz="2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5688" y="5463180"/>
            <a:ext cx="8825658" cy="861420"/>
          </a:xfrm>
        </p:spPr>
        <p:txBody>
          <a:bodyPr/>
          <a:lstStyle/>
          <a:p>
            <a:r>
              <a:rPr lang="en-US" dirty="0"/>
              <a:t>Presented by Tina </a:t>
            </a:r>
            <a:r>
              <a:rPr lang="en-US" dirty="0" smtClean="0"/>
              <a:t>Panik</a:t>
            </a:r>
          </a:p>
          <a:p>
            <a:r>
              <a:rPr lang="en-US" dirty="0" smtClean="0"/>
              <a:t>Avon Free Public Library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04" y="3905235"/>
            <a:ext cx="1465119" cy="2419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1733"/>
            <a:ext cx="3920067" cy="2159000"/>
          </a:xfrm>
        </p:spPr>
        <p:txBody>
          <a:bodyPr/>
          <a:lstStyle/>
          <a:p>
            <a:r>
              <a:rPr lang="en-US" dirty="0" smtClean="0"/>
              <a:t>Community </a:t>
            </a:r>
            <a:r>
              <a:rPr lang="en-US" dirty="0" smtClean="0"/>
              <a:t>showcase: 2017 art gallery project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" y="1684865"/>
            <a:ext cx="3635023" cy="27262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018148"/>
            <a:ext cx="2963334" cy="2370667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2770" b="-1526"/>
          <a:stretch/>
        </p:blipFill>
        <p:spPr>
          <a:xfrm>
            <a:off x="5012085" y="87317"/>
            <a:ext cx="3924097" cy="5921361"/>
          </a:xfrm>
        </p:spPr>
      </p:pic>
      <p:pic>
        <p:nvPicPr>
          <p:cNvPr id="6" name="Content Placeholder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7" t="1" r="-1" b="1521"/>
          <a:stretch/>
        </p:blipFill>
        <p:spPr>
          <a:xfrm>
            <a:off x="7447621" y="947954"/>
            <a:ext cx="3874223" cy="568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5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1733"/>
            <a:ext cx="3920067" cy="2159000"/>
          </a:xfrm>
        </p:spPr>
        <p:txBody>
          <a:bodyPr/>
          <a:lstStyle/>
          <a:p>
            <a:r>
              <a:rPr lang="en-US" dirty="0" smtClean="0"/>
              <a:t>Community </a:t>
            </a:r>
            <a:r>
              <a:rPr lang="en-US" dirty="0" smtClean="0"/>
              <a:t>showcase:</a:t>
            </a:r>
            <a:br>
              <a:rPr lang="en-US" dirty="0" smtClean="0"/>
            </a:br>
            <a:r>
              <a:rPr lang="en-US" dirty="0" smtClean="0"/>
              <a:t>media coverage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206" y="545772"/>
            <a:ext cx="5080460" cy="5122333"/>
          </a:xfrm>
          <a:ln w="19050">
            <a:solidFill>
              <a:srgbClr val="FFC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12832" r="22934"/>
          <a:stretch/>
        </p:blipFill>
        <p:spPr>
          <a:xfrm rot="20788805">
            <a:off x="424609" y="1740969"/>
            <a:ext cx="5187721" cy="2731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07" y="4468833"/>
            <a:ext cx="4001058" cy="885949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61" y="5247409"/>
            <a:ext cx="3515743" cy="1569528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439391" y="5247407"/>
            <a:ext cx="18911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March 20,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6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32934" y="1306177"/>
            <a:ext cx="8761413" cy="706964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Explore more of the Avon Library’s </a:t>
            </a:r>
            <a:br>
              <a:rPr lang="en-US" dirty="0" smtClean="0"/>
            </a:br>
            <a:r>
              <a:rPr lang="en-US" dirty="0" smtClean="0"/>
              <a:t>digital collections at:</a:t>
            </a:r>
            <a:br>
              <a:rPr lang="en-US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500" dirty="0" smtClean="0">
                <a:solidFill>
                  <a:srgbClr val="0070C0"/>
                </a:solidFill>
              </a:rPr>
              <a:t>http://collections.ctdigitalarchive.org/</a:t>
            </a:r>
            <a:r>
              <a:rPr lang="en-US" sz="5400" dirty="0" smtClean="0">
                <a:solidFill>
                  <a:srgbClr val="0070C0"/>
                </a:solidFill>
                <a:hlinkClick r:id="rId2"/>
              </a:rPr>
              <a:t/>
            </a:r>
            <a:br>
              <a:rPr lang="en-US" sz="5400" dirty="0" smtClean="0">
                <a:solidFill>
                  <a:srgbClr val="0070C0"/>
                </a:solidFill>
                <a:hlinkClick r:id="rId2"/>
              </a:rPr>
            </a:b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3723" y="4956465"/>
            <a:ext cx="102038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Tina </a:t>
            </a:r>
            <a:r>
              <a:rPr lang="en-US" sz="2800" dirty="0" err="1" smtClean="0"/>
              <a:t>Panik</a:t>
            </a:r>
            <a:endParaRPr lang="en-US" sz="2800" dirty="0" smtClean="0"/>
          </a:p>
          <a:p>
            <a:r>
              <a:rPr lang="en-US" sz="2800" dirty="0" smtClean="0"/>
              <a:t>Avon Library, Reference &amp; Adult Services Manager</a:t>
            </a:r>
          </a:p>
          <a:p>
            <a:r>
              <a:rPr lang="en-US" sz="2800" dirty="0" smtClean="0"/>
              <a:t>tpanik@avonctlibrary.info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197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555" y="220133"/>
            <a:ext cx="4077445" cy="1117600"/>
          </a:xfrm>
        </p:spPr>
        <p:txBody>
          <a:bodyPr/>
          <a:lstStyle/>
          <a:p>
            <a:r>
              <a:rPr lang="en-US" dirty="0" smtClean="0"/>
              <a:t>Avon Library: </a:t>
            </a:r>
            <a:r>
              <a:rPr lang="en-US" dirty="0"/>
              <a:t>w</a:t>
            </a:r>
            <a:r>
              <a:rPr lang="en-US" dirty="0" smtClean="0"/>
              <a:t>ho we are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867" y="1540933"/>
            <a:ext cx="4089400" cy="4478867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Helvetica Light"/>
              </a:rPr>
              <a:t>Suburban public library</a:t>
            </a:r>
          </a:p>
          <a:p>
            <a:r>
              <a:rPr lang="en-US" sz="1800" dirty="0" smtClean="0">
                <a:solidFill>
                  <a:schemeClr val="accent1">
                    <a:lumMod val="40000"/>
                    <a:lumOff val="60000"/>
                  </a:schemeClr>
                </a:solidFill>
                <a:sym typeface="Helvetica Light"/>
              </a:rPr>
              <a:t>History Room is part of Reference</a:t>
            </a:r>
          </a:p>
          <a:p>
            <a:r>
              <a:rPr lang="en-US" sz="2200" b="1" dirty="0">
                <a:solidFill>
                  <a:srgbClr val="000000"/>
                </a:solidFill>
                <a:latin typeface="Albertus Extra Bold" panose="020E0802040304020204" pitchFamily="34" charset="0"/>
                <a:sym typeface="Helvetica Light"/>
              </a:rPr>
              <a:t/>
            </a:r>
            <a:br>
              <a:rPr lang="en-US" sz="2200" b="1" dirty="0">
                <a:solidFill>
                  <a:srgbClr val="000000"/>
                </a:solidFill>
                <a:latin typeface="Albertus Extra Bold" panose="020E0802040304020204" pitchFamily="34" charset="0"/>
                <a:sym typeface="Helvetica Light"/>
              </a:rPr>
            </a:b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  <a:t>Population: 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  <a:t>18,000</a:t>
            </a: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  <a:t/>
            </a:r>
            <a:b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</a:b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  <a:sym typeface="Helvetica Light"/>
              </a:rPr>
              <a:t>Building Size: 42,000 sq. ft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  <a:sym typeface="Helvetica Light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  <a:sym typeface="Helvetica Light"/>
              </a:rPr>
              <a:t/>
            </a:r>
            <a:b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  <a:sym typeface="Helvetica Light"/>
              </a:rPr>
            </a:b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  <a:t>Annual Budget: $1.5 million</a:t>
            </a:r>
            <a:b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</a:b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  <a:sym typeface="Helvetica Light"/>
              </a:rPr>
              <a:t>Full-Time Equivalent: 14.5</a:t>
            </a:r>
            <a:b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  <a:sym typeface="Helvetica Light"/>
              </a:rPr>
            </a:b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  <a:t>Hours Open per Week: 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  <a:t>52</a:t>
            </a:r>
          </a:p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  <a:sym typeface="Helvetica Light"/>
              </a:rPr>
              <a:t>Annual </a:t>
            </a: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  <a:sym typeface="Helvetica Light"/>
              </a:rPr>
              <a:t>Circulation: ~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  <a:sym typeface="Helvetica Light"/>
              </a:rPr>
              <a:t>285,000</a:t>
            </a:r>
          </a:p>
          <a:p>
            <a:pPr>
              <a:spcBef>
                <a:spcPts val="0"/>
              </a:spcBef>
            </a:pP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  <a:sym typeface="Helvetica Light"/>
              </a:rPr>
              <a:t/>
            </a:r>
            <a:b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  <a:sym typeface="Helvetica Light"/>
              </a:rPr>
            </a:b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  <a:t>Average Daily Visits: ~</a:t>
            </a: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  <a:t>500</a:t>
            </a:r>
          </a:p>
          <a:p>
            <a:pPr>
              <a:spcBef>
                <a:spcPts val="0"/>
              </a:spcBef>
            </a:pPr>
            <a:r>
              <a:rPr lang="en-US" sz="2200" dirty="0" smtClean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  <a:t>Programs </a:t>
            </a:r>
            <a:r>
              <a:rPr lang="en-US" sz="2200" dirty="0">
                <a:solidFill>
                  <a:schemeClr val="accent1">
                    <a:lumMod val="40000"/>
                    <a:lumOff val="60000"/>
                  </a:schemeClr>
                </a:solidFill>
                <a:cs typeface="Aharoni" panose="02010803020104030203" pitchFamily="2" charset="-79"/>
              </a:rPr>
              <a:t>per year: ~1200</a:t>
            </a:r>
            <a:r>
              <a:rPr lang="en-US" sz="2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  <a:sym typeface="Helvetica Light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  <a:sym typeface="Helvetica Light"/>
              </a:rPr>
            </a:br>
            <a:endParaRPr lang="en-US" sz="2000" dirty="0"/>
          </a:p>
        </p:txBody>
      </p:sp>
      <p:sp>
        <p:nvSpPr>
          <p:cNvPr id="6" name="AutoShape 4" descr="Image result for military branch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gray">
          <a:xfrm>
            <a:off x="5320097" y="242071"/>
            <a:ext cx="5284788" cy="111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Avon Library: what we have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 bwMode="gray">
          <a:xfrm>
            <a:off x="5528348" y="1506296"/>
            <a:ext cx="6054052" cy="4478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9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cs typeface="Aharoni" panose="02010803020104030203" pitchFamily="2" charset="-79"/>
                <a:sym typeface="Helvetica Light"/>
              </a:rPr>
              <a:t>168 books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cs typeface="Aharoni" panose="02010803020104030203" pitchFamily="2" charset="-79"/>
                <a:sym typeface="Helvetica Light"/>
              </a:rPr>
              <a:t>from the original </a:t>
            </a:r>
            <a:r>
              <a:rPr lang="en-US" sz="2200" dirty="0" err="1" smtClean="0">
                <a:solidFill>
                  <a:schemeClr val="tx2">
                    <a:lumMod val="75000"/>
                  </a:schemeClr>
                </a:solidFill>
                <a:cs typeface="Aharoni" panose="02010803020104030203" pitchFamily="2" charset="-79"/>
                <a:sym typeface="Helvetica Light"/>
              </a:rPr>
              <a:t>Northington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cs typeface="Aharoni" panose="02010803020104030203" pitchFamily="2" charset="-79"/>
                <a:sym typeface="Helvetica Light"/>
              </a:rPr>
              <a:t> Library collection, 1700-1800’s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  <a:cs typeface="Aharoni" panose="02010803020104030203" pitchFamily="2" charset="-79"/>
                <a:sym typeface="Helvetica Light"/>
              </a:rPr>
              <a:t>182 maps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cs typeface="Aharoni" panose="02010803020104030203" pitchFamily="2" charset="-79"/>
                <a:sym typeface="Helvetica Light"/>
              </a:rPr>
              <a:t>covering 1625-early 2000’s. The maps were created between 1829-2000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124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original land 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deeds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, 1766-1903</a:t>
            </a:r>
            <a:endParaRPr lang="en-US" sz="2200" dirty="0">
              <a:solidFill>
                <a:schemeClr val="tx2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54 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bound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probate volumes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26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bound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 volumes of Avon </a:t>
            </a: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News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		  (just digitized!)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717 ephemera files….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and growing!</a:t>
            </a:r>
            <a:endParaRPr lang="en-US" sz="2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chemeClr val="tx2">
                    <a:lumMod val="75000"/>
                  </a:schemeClr>
                </a:solidFill>
              </a:rPr>
              <a:t>272 boxes 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</a:rPr>
              <a:t>in the archives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67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recipe for our CTDA projects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29168" cy="576262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1. Internal prep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3"/>
            <a:ext cx="3129168" cy="325220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Read and research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Secure permissions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Create a work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Scan </a:t>
            </a:r>
            <a:r>
              <a:rPr lang="en-US" sz="1800" dirty="0"/>
              <a:t>each </a:t>
            </a:r>
            <a:r>
              <a:rPr lang="en-US" sz="1800" dirty="0" smtClean="0"/>
              <a:t>page </a:t>
            </a:r>
            <a:r>
              <a:rPr lang="en-US" sz="1800" dirty="0"/>
              <a:t>individually as a TIFF file, labeling by date and page </a:t>
            </a:r>
            <a:r>
              <a:rPr lang="en-US" sz="1800" dirty="0" smtClean="0"/>
              <a:t>number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2. CTDA workflow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3363103"/>
          </a:xfrm>
        </p:spPr>
        <p:txBody>
          <a:bodyPr>
            <a:normAutofit/>
          </a:bodyPr>
          <a:lstStyle/>
          <a:p>
            <a:endParaRPr lang="en-US" sz="1600" dirty="0"/>
          </a:p>
          <a:p>
            <a:r>
              <a:rPr lang="en-US" sz="1600" dirty="0" smtClean="0"/>
              <a:t>Upload </a:t>
            </a:r>
            <a:r>
              <a:rPr lang="en-US" sz="1600" dirty="0" smtClean="0"/>
              <a:t>to CTDA using the appropriate content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WWII newsletters: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manuscript content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Hadsell Brothers: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 large image content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Lure of Litchfield Hills: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book content model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839633" cy="576262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3. Community Showcase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7"/>
          </p:nvPr>
        </p:nvSpPr>
        <p:spPr>
          <a:xfrm>
            <a:off x="7886700" y="3591640"/>
            <a:ext cx="3164719" cy="283349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Feature </a:t>
            </a:r>
            <a:r>
              <a:rPr lang="en-US" sz="1800" dirty="0" smtClean="0"/>
              <a:t>collections with a </a:t>
            </a:r>
            <a:endParaRPr lang="en-US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gallery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series </a:t>
            </a:r>
            <a:r>
              <a:rPr lang="en-US" sz="1800" dirty="0" smtClean="0"/>
              <a:t>of </a:t>
            </a:r>
            <a:r>
              <a:rPr lang="en-US" sz="1800" dirty="0" smtClean="0"/>
              <a:t>promotions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11914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2438"/>
            <a:ext cx="8313738" cy="6985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Highlight #1: WWII Newsletters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5156200" y="1523709"/>
            <a:ext cx="6315075" cy="488103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14 </a:t>
            </a:r>
            <a:r>
              <a:rPr lang="en-US" sz="2800" dirty="0"/>
              <a:t>resident-created newsletters spanning the years 1943-1946. 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Intended </a:t>
            </a:r>
            <a:r>
              <a:rPr lang="en-US" sz="2800" dirty="0"/>
              <a:t>for Avon soldiers, </a:t>
            </a:r>
            <a:r>
              <a:rPr lang="en-US" sz="2800" dirty="0" smtClean="0"/>
              <a:t>sent wherever </a:t>
            </a:r>
            <a:r>
              <a:rPr lang="en-US" sz="2800" dirty="0"/>
              <a:t>they were </a:t>
            </a:r>
            <a:r>
              <a:rPr lang="en-US" sz="2800" dirty="0" smtClean="0"/>
              <a:t>stationed,  as </a:t>
            </a:r>
            <a:r>
              <a:rPr lang="en-US" sz="2800" dirty="0"/>
              <a:t>well as to their families in Avon. </a:t>
            </a:r>
            <a:endParaRPr lang="en-US" sz="2800" dirty="0" smtClean="0"/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included local </a:t>
            </a:r>
            <a:r>
              <a:rPr lang="en-US" sz="2800" dirty="0"/>
              <a:t>town gossip </a:t>
            </a:r>
            <a:r>
              <a:rPr lang="en-US" sz="2800" dirty="0" smtClean="0"/>
              <a:t>     and news</a:t>
            </a:r>
          </a:p>
          <a:p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7" y="1150938"/>
            <a:ext cx="4142986" cy="530431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82494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manuscript model? Why TEI?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461028"/>
            <a:ext cx="4825159" cy="576262"/>
          </a:xfrm>
        </p:spPr>
        <p:txBody>
          <a:bodyPr/>
          <a:lstStyle/>
          <a:p>
            <a:r>
              <a:rPr lang="en-US" i="1" dirty="0">
                <a:solidFill>
                  <a:srgbClr val="0070C0"/>
                </a:solidFill>
              </a:rPr>
              <a:t>To this: </a:t>
            </a:r>
            <a:endParaRPr lang="en-US" i="1" dirty="0" smtClean="0">
              <a:solidFill>
                <a:srgbClr val="0070C0"/>
              </a:solidFill>
            </a:endParaRPr>
          </a:p>
          <a:p>
            <a:r>
              <a:rPr lang="en-US" sz="1800" dirty="0" smtClean="0">
                <a:solidFill>
                  <a:srgbClr val="0070C0"/>
                </a:solidFill>
              </a:rPr>
              <a:t>complete </a:t>
            </a:r>
            <a:r>
              <a:rPr lang="en-US" sz="1800" dirty="0">
                <a:solidFill>
                  <a:srgbClr val="0070C0"/>
                </a:solidFill>
              </a:rPr>
              <a:t>newsletter displayed with notes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2" y="3179763"/>
            <a:ext cx="5294576" cy="3119459"/>
          </a:xfrm>
          <a:prstGeom prst="rect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</p:pic>
      <p:pic>
        <p:nvPicPr>
          <p:cNvPr id="8" name="Content Placeholder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14" y="3179763"/>
            <a:ext cx="5736685" cy="3193327"/>
          </a:xfrm>
          <a:ln w="19050">
            <a:solidFill>
              <a:srgbClr val="FFC000"/>
            </a:solidFill>
          </a:ln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152910" y="2206654"/>
            <a:ext cx="4825157" cy="793692"/>
          </a:xfrm>
        </p:spPr>
        <p:txBody>
          <a:bodyPr/>
          <a:lstStyle/>
          <a:p>
            <a:r>
              <a:rPr lang="en-US" i="1" dirty="0">
                <a:solidFill>
                  <a:srgbClr val="0070C0"/>
                </a:solidFill>
              </a:rPr>
              <a:t>From this</a:t>
            </a:r>
            <a:r>
              <a:rPr lang="en-US" dirty="0">
                <a:solidFill>
                  <a:srgbClr val="0070C0"/>
                </a:solidFill>
              </a:rPr>
              <a:t>: 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en-US" sz="2000" dirty="0" smtClean="0">
                <a:solidFill>
                  <a:srgbClr val="0070C0"/>
                </a:solidFill>
              </a:rPr>
              <a:t>individual </a:t>
            </a:r>
            <a:r>
              <a:rPr lang="en-US" sz="2000" dirty="0">
                <a:solidFill>
                  <a:srgbClr val="0070C0"/>
                </a:solidFill>
              </a:rPr>
              <a:t>TIFF files and </a:t>
            </a:r>
            <a:r>
              <a:rPr lang="en-US" sz="2000" dirty="0" smtClean="0">
                <a:solidFill>
                  <a:srgbClr val="0070C0"/>
                </a:solidFill>
              </a:rPr>
              <a:t>pages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286" y="5951511"/>
            <a:ext cx="3802063" cy="8709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20811672">
            <a:off x="4542987" y="5389923"/>
            <a:ext cx="82805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u</a:t>
            </a:r>
            <a:r>
              <a:rPr lang="en-US" i="1" dirty="0" smtClean="0">
                <a:solidFill>
                  <a:schemeClr val="bg1"/>
                </a:solidFill>
              </a:rPr>
              <a:t>sing </a:t>
            </a:r>
          </a:p>
          <a:p>
            <a:pPr algn="ctr"/>
            <a:r>
              <a:rPr lang="en-US" i="1" dirty="0" smtClean="0">
                <a:solidFill>
                  <a:schemeClr val="bg1"/>
                </a:solidFill>
              </a:rPr>
              <a:t>TEI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77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9" grpId="0" build="p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2438"/>
            <a:ext cx="8313738" cy="6985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Highlight #2: The Hadsell Brothers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5876925" y="1312863"/>
            <a:ext cx="6315075" cy="5303837"/>
          </a:xfrm>
        </p:spPr>
        <p:txBody>
          <a:bodyPr>
            <a:noAutofit/>
          </a:bodyPr>
          <a:lstStyle/>
          <a:p>
            <a:r>
              <a:rPr lang="en-US" sz="2400" dirty="0" smtClean="0"/>
              <a:t>269 glass negatives and photographic prints by C.B. Hadsell taken from     1899-1919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135 glass negatives and photographic prints by Frank Hadsell from the same time period </a:t>
            </a:r>
            <a:r>
              <a:rPr lang="en-US" sz="1600" dirty="0" smtClean="0">
                <a:solidFill>
                  <a:srgbClr val="0070C0"/>
                </a:solidFill>
              </a:rPr>
              <a:t>(</a:t>
            </a:r>
            <a:r>
              <a:rPr lang="en-US" sz="1600" i="1" dirty="0" smtClean="0">
                <a:solidFill>
                  <a:srgbClr val="0070C0"/>
                </a:solidFill>
              </a:rPr>
              <a:t>with more to come</a:t>
            </a:r>
            <a:r>
              <a:rPr lang="en-US" sz="1600" dirty="0" smtClean="0">
                <a:solidFill>
                  <a:srgbClr val="0070C0"/>
                </a:solidFill>
              </a:rPr>
              <a:t>!)</a:t>
            </a:r>
          </a:p>
          <a:p>
            <a:endParaRPr lang="en-US" sz="1600" dirty="0"/>
          </a:p>
          <a:p>
            <a:r>
              <a:rPr lang="en-US" sz="2400" dirty="0" smtClean="0"/>
              <a:t>Diaries of Frank Hadsell from 1859-1942</a:t>
            </a:r>
          </a:p>
          <a:p>
            <a:endParaRPr lang="en-US" sz="2400" dirty="0"/>
          </a:p>
          <a:p>
            <a:r>
              <a:rPr lang="en-US" sz="2400" dirty="0" smtClean="0"/>
              <a:t>Collection donated by descendants   of the family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562" y="3504487"/>
            <a:ext cx="4045084" cy="324267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16" y="1253067"/>
            <a:ext cx="3952670" cy="2861733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184369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Why the photo model?</a:t>
            </a:r>
            <a:endParaRPr lang="en-US" sz="4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549" y="2315369"/>
            <a:ext cx="4825159" cy="576262"/>
          </a:xfrm>
        </p:spPr>
        <p:txBody>
          <a:bodyPr/>
          <a:lstStyle/>
          <a:p>
            <a:r>
              <a:rPr lang="en-US" sz="2000" b="1" i="1" dirty="0" smtClean="0">
                <a:solidFill>
                  <a:srgbClr val="0070C0"/>
                </a:solidFill>
              </a:rPr>
              <a:t>Becomes </a:t>
            </a:r>
            <a:r>
              <a:rPr lang="en-US" sz="2000" b="1" i="1" dirty="0" smtClean="0">
                <a:solidFill>
                  <a:srgbClr val="0070C0"/>
                </a:solidFill>
              </a:rPr>
              <a:t>accessible </a:t>
            </a:r>
            <a:r>
              <a:rPr lang="en-US" sz="2000" b="1" i="1" dirty="0" smtClean="0">
                <a:solidFill>
                  <a:srgbClr val="0070C0"/>
                </a:solidFill>
              </a:rPr>
              <a:t>to all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926353" y="2097939"/>
            <a:ext cx="4825157" cy="793692"/>
          </a:xfrm>
        </p:spPr>
        <p:txBody>
          <a:bodyPr/>
          <a:lstStyle/>
          <a:p>
            <a:r>
              <a:rPr lang="en-US" b="1" i="1" dirty="0" smtClean="0">
                <a:solidFill>
                  <a:srgbClr val="0070C0"/>
                </a:solidFill>
              </a:rPr>
              <a:t>A collection of prints</a:t>
            </a:r>
            <a:endParaRPr lang="en-US" b="1" dirty="0" smtClean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6" y="3163101"/>
            <a:ext cx="5601531" cy="2692753"/>
          </a:xfrm>
          <a:ln>
            <a:solidFill>
              <a:srgbClr val="92D050"/>
            </a:solidFill>
          </a:ln>
        </p:spPr>
      </p:pic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2" y="3163102"/>
            <a:ext cx="5414150" cy="2692752"/>
          </a:xfr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31399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2438"/>
            <a:ext cx="9956800" cy="682625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Highlight #3: Lure of the Litchfield Hills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5876925" y="1312863"/>
            <a:ext cx="6315075" cy="530383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Bi-annual magazine produced from 1940-1975 covering topics of interest within the Farmington Valley. 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Ruth Vela, a descendant </a:t>
            </a:r>
            <a:r>
              <a:rPr lang="en-US" sz="2400" dirty="0"/>
              <a:t>of Lewis </a:t>
            </a:r>
            <a:r>
              <a:rPr lang="en-US" sz="2400" dirty="0" smtClean="0"/>
              <a:t>       S</a:t>
            </a:r>
            <a:r>
              <a:rPr lang="en-US" sz="2400" dirty="0"/>
              <a:t>. </a:t>
            </a:r>
            <a:r>
              <a:rPr lang="en-US" sz="2400" dirty="0" smtClean="0"/>
              <a:t>Mills, gave us permission to </a:t>
            </a:r>
            <a:r>
              <a:rPr lang="en-US" sz="2400" dirty="0" smtClean="0"/>
              <a:t>       digitize the </a:t>
            </a:r>
            <a:r>
              <a:rPr lang="en-US" sz="2400" dirty="0" smtClean="0"/>
              <a:t>issues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" sz="2400" dirty="0" smtClean="0"/>
              <a:t>Farmington Valley libraries are contributing their holdings: Canton, Burlington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58" y="1136866"/>
            <a:ext cx="3981643" cy="547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the book model?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25309" y="2143868"/>
            <a:ext cx="5183909" cy="576262"/>
          </a:xfrm>
        </p:spPr>
        <p:txBody>
          <a:bodyPr/>
          <a:lstStyle/>
          <a:p>
            <a:r>
              <a:rPr lang="en-US" i="1" dirty="0" smtClean="0">
                <a:solidFill>
                  <a:srgbClr val="0070C0"/>
                </a:solidFill>
              </a:rPr>
              <a:t>A magazine reading experience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61948" y="1952465"/>
            <a:ext cx="4825157" cy="793692"/>
          </a:xfrm>
        </p:spPr>
        <p:txBody>
          <a:bodyPr/>
          <a:lstStyle/>
          <a:p>
            <a:r>
              <a:rPr lang="en-US" i="1" dirty="0" smtClean="0">
                <a:solidFill>
                  <a:srgbClr val="0070C0"/>
                </a:solidFill>
              </a:rPr>
              <a:t>An index of issues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35" y="2891631"/>
            <a:ext cx="5328401" cy="3639978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09" y="2813649"/>
            <a:ext cx="5037163" cy="3755638"/>
          </a:xfrm>
        </p:spPr>
      </p:pic>
    </p:spTree>
    <p:extLst>
      <p:ext uri="{BB962C8B-B14F-4D97-AF65-F5344CB8AC3E}">
        <p14:creationId xmlns:p14="http://schemas.microsoft.com/office/powerpoint/2010/main" val="383414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9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587</TotalTime>
  <Words>422</Words>
  <Application>Microsoft Office PowerPoint</Application>
  <PresentationFormat>Widescreen</PresentationFormat>
  <Paragraphs>93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Aharoni</vt:lpstr>
      <vt:lpstr>Albertus Extra Bold</vt:lpstr>
      <vt:lpstr>Arial</vt:lpstr>
      <vt:lpstr>Calibri</vt:lpstr>
      <vt:lpstr>Century Gothic</vt:lpstr>
      <vt:lpstr>Helvetica Light</vt:lpstr>
      <vt:lpstr>Wingdings 3</vt:lpstr>
      <vt:lpstr>Ion Boardroom</vt:lpstr>
      <vt:lpstr>Highlights from the Avon Library's  CTDA projects </vt:lpstr>
      <vt:lpstr>Avon Library: who we are</vt:lpstr>
      <vt:lpstr>The recipe for our CTDA projects</vt:lpstr>
      <vt:lpstr>Highlight #1: WWII Newsletters</vt:lpstr>
      <vt:lpstr>Why the manuscript model? Why TEI?</vt:lpstr>
      <vt:lpstr>Highlight #2: The Hadsell Brothers</vt:lpstr>
      <vt:lpstr>Why the photo model?</vt:lpstr>
      <vt:lpstr>Highlight #3: Lure of the Litchfield Hills</vt:lpstr>
      <vt:lpstr>Why the book model?</vt:lpstr>
      <vt:lpstr>Community showcase: 2017 art gallery project   </vt:lpstr>
      <vt:lpstr>Community showcase: media coverage   </vt:lpstr>
      <vt:lpstr>   Explore more of the Avon Library’s  digital collections at:  http://collections.ctdigitalarchive.org/ 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Avon, Connecticut to Stratford-upon-Avon, UK, World War II's Unlikely Positive Impact to a Small Local Town.  Presented by Tina Panik and Katie Kukiolczynski, Avon Library.</dc:title>
  <dc:creator>tpanik</dc:creator>
  <cp:lastModifiedBy>ReferenceDesk</cp:lastModifiedBy>
  <cp:revision>124</cp:revision>
  <dcterms:created xsi:type="dcterms:W3CDTF">2017-09-28T17:24:08Z</dcterms:created>
  <dcterms:modified xsi:type="dcterms:W3CDTF">2018-06-06T19:22:22Z</dcterms:modified>
</cp:coreProperties>
</file>